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98" r:id="rId3"/>
    <p:sldId id="259" r:id="rId4"/>
    <p:sldId id="295" r:id="rId5"/>
    <p:sldId id="294" r:id="rId6"/>
    <p:sldId id="296" r:id="rId7"/>
    <p:sldId id="297" r:id="rId8"/>
    <p:sldId id="299" r:id="rId9"/>
    <p:sldId id="291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2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2" d="100"/>
          <a:sy n="122" d="100"/>
        </p:scale>
        <p:origin x="114" y="120"/>
      </p:cViewPr>
      <p:guideLst>
        <p:guide orient="horz" pos="2162"/>
        <p:guide pos="2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479376" y="1751076"/>
            <a:ext cx="11038043" cy="1198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4800" b="1" i="0" dirty="0" err="1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小学</a:t>
            </a:r>
            <a:r>
              <a:rPr lang="zh-CN" sz="4800" b="1" i="0" dirty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四年级</a:t>
            </a:r>
            <a:r>
              <a:rPr sz="4800" b="1" i="0" dirty="0" err="1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信息</a:t>
            </a:r>
            <a:r>
              <a:rPr lang="zh-CN" sz="4800" b="1" i="0" dirty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科技</a:t>
            </a:r>
          </a:p>
        </p:txBody>
      </p:sp>
      <p:sp>
        <p:nvSpPr>
          <p:cNvPr id="3" name="New shape"/>
          <p:cNvSpPr/>
          <p:nvPr/>
        </p:nvSpPr>
        <p:spPr>
          <a:xfrm>
            <a:off x="622800" y="3101012"/>
            <a:ext cx="1101600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endParaRPr/>
          </a:p>
        </p:txBody>
      </p:sp>
      <p:sp>
        <p:nvSpPr>
          <p:cNvPr id="4" name="New shape"/>
          <p:cNvSpPr/>
          <p:nvPr/>
        </p:nvSpPr>
        <p:spPr>
          <a:xfrm>
            <a:off x="600757" y="3452351"/>
            <a:ext cx="11038043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神秘</a:t>
            </a:r>
            <a:r>
              <a:rPr lang="zh-CN" altLang="en-US" sz="3000" b="1" dirty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留言巧破解</a:t>
            </a:r>
          </a:p>
          <a:p>
            <a:pPr algn="ctr">
              <a:lnSpc>
                <a:spcPct val="150000"/>
              </a:lnSpc>
            </a:pPr>
            <a:endParaRPr lang="zh-CN" sz="3000" b="1" i="0" dirty="0">
              <a:solidFill>
                <a:srgbClr val="FFD8AE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sp>
        <p:nvSpPr>
          <p:cNvPr id="5" name="New shape"/>
          <p:cNvSpPr/>
          <p:nvPr/>
        </p:nvSpPr>
        <p:spPr>
          <a:xfrm>
            <a:off x="622800" y="4138369"/>
            <a:ext cx="1101600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endParaRPr/>
          </a:p>
        </p:txBody>
      </p:sp>
      <p:sp>
        <p:nvSpPr>
          <p:cNvPr id="6" name="New shape"/>
          <p:cNvSpPr/>
          <p:nvPr/>
        </p:nvSpPr>
        <p:spPr>
          <a:xfrm>
            <a:off x="622800" y="4138369"/>
            <a:ext cx="1101600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endParaRPr/>
          </a:p>
        </p:txBody>
      </p:sp>
      <p:sp>
        <p:nvSpPr>
          <p:cNvPr id="7" name="New shape"/>
          <p:cNvSpPr/>
          <p:nvPr/>
        </p:nvSpPr>
        <p:spPr>
          <a:xfrm>
            <a:off x="622800" y="4138369"/>
            <a:ext cx="1101600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endParaRPr/>
          </a:p>
        </p:txBody>
      </p:sp>
      <p:sp>
        <p:nvSpPr>
          <p:cNvPr id="8" name="New shape"/>
          <p:cNvSpPr/>
          <p:nvPr/>
        </p:nvSpPr>
        <p:spPr>
          <a:xfrm>
            <a:off x="4295800" y="5262420"/>
            <a:ext cx="2808312" cy="496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sz="2000" b="0" i="0" dirty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授课人</a:t>
            </a:r>
            <a:r>
              <a:rPr sz="2000" b="0" i="0" dirty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: </a:t>
            </a:r>
            <a:r>
              <a:rPr lang="zh-CN" sz="2000" b="0" i="0" dirty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滕燕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66800" y="1598793"/>
            <a:ext cx="925200" cy="925200"/>
          </a:xfrm>
          <a:prstGeom prst="rect">
            <a:avLst/>
          </a:prstGeom>
          <a:ln>
            <a:noFill/>
          </a:ln>
        </p:spPr>
      </p:pic>
      <p:sp>
        <p:nvSpPr>
          <p:cNvPr id="19" name="New shape"/>
          <p:cNvSpPr/>
          <p:nvPr/>
        </p:nvSpPr>
        <p:spPr>
          <a:xfrm>
            <a:off x="842702" y="305779"/>
            <a:ext cx="2994593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sym typeface="+mn-ea"/>
              </a:rPr>
              <a:t>神秘留言巧破解</a:t>
            </a:r>
            <a:endParaRPr lang="zh-CN" sz="2000" b="0" i="0" dirty="0">
              <a:solidFill>
                <a:srgbClr val="C00000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750" l="10000" r="90000">
                        <a14:foregroundMark x1="30500" y1="84250" x2="30500" y2="84250"/>
                        <a14:foregroundMark x1="36500" y1="82750" x2="36500" y2="82750"/>
                        <a14:foregroundMark x1="41750" y1="87000" x2="41750" y2="87000"/>
                        <a14:foregroundMark x1="67250" y1="95750" x2="67250" y2="95750"/>
                        <a14:foregroundMark x1="70000" y1="98750" x2="70000" y2="98750"/>
                        <a14:foregroundMark x1="63500" y1="96750" x2="63500" y2="96750"/>
                        <a14:foregroundMark x1="45000" y1="43000" x2="45000" y2="43000"/>
                        <a14:foregroundMark x1="44000" y1="46250" x2="44000" y2="46250"/>
                        <a14:foregroundMark x1="47250" y1="44250" x2="47250" y2="44250"/>
                        <a14:foregroundMark x1="41250" y1="46250" x2="41250" y2="46250"/>
                        <a14:foregroundMark x1="67500" y1="92000" x2="67500" y2="92000"/>
                        <a14:foregroundMark x1="33250" y1="79500" x2="33250" y2="79500"/>
                        <a14:foregroundMark x1="35000" y1="80000" x2="35000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23447" y="1255441"/>
            <a:ext cx="1597495" cy="159749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416480" y="5114718"/>
            <a:ext cx="1960049" cy="1712949"/>
          </a:xfrm>
          <a:prstGeom prst="rect">
            <a:avLst/>
          </a:prstGeom>
        </p:spPr>
      </p:pic>
      <p:sp>
        <p:nvSpPr>
          <p:cNvPr id="9" name="New shape"/>
          <p:cNvSpPr/>
          <p:nvPr>
            <p:custDataLst>
              <p:tags r:id="rId1"/>
            </p:custDataLst>
          </p:nvPr>
        </p:nvSpPr>
        <p:spPr>
          <a:xfrm>
            <a:off x="2364295" y="1916832"/>
            <a:ext cx="7027147" cy="175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 </a:t>
            </a:r>
            <a:r>
              <a:rPr lang="zh-CN" altLang="en-US" sz="2400" b="1" dirty="0" smtClean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一串二进制编码代表一个字符，二进制和字符进行互换，这是人类语言和计算机语言之间的“桥梁”，是以后我们学习人机交互的基础。</a:t>
            </a:r>
            <a:endParaRPr lang="zh-CN" sz="2400" b="0" i="0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420497"/>
      </p:ext>
    </p:extLst>
  </p:cSld>
  <p:clrMapOvr>
    <a:masterClrMapping/>
  </p:clrMapOvr>
  <p:transition/>
  <p:timing>
    <p:tnLst>
      <p:par>
        <p:cTn id="1" dur="indefinite" restart="never" nodeType="tmRoot"/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66800" y="1598793"/>
            <a:ext cx="925200" cy="925200"/>
          </a:xfrm>
          <a:prstGeom prst="rect">
            <a:avLst/>
          </a:prstGeom>
          <a:ln>
            <a:noFill/>
          </a:ln>
        </p:spPr>
      </p:pic>
      <p:sp>
        <p:nvSpPr>
          <p:cNvPr id="19" name="New shape"/>
          <p:cNvSpPr/>
          <p:nvPr/>
        </p:nvSpPr>
        <p:spPr>
          <a:xfrm>
            <a:off x="842702" y="305779"/>
            <a:ext cx="2994593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sym typeface="+mn-ea"/>
              </a:rPr>
              <a:t>神秘留言巧破解</a:t>
            </a:r>
            <a:endParaRPr lang="zh-CN" sz="2000" b="0" i="0" dirty="0">
              <a:solidFill>
                <a:srgbClr val="C00000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750" l="10000" r="90000">
                        <a14:foregroundMark x1="30500" y1="84250" x2="30500" y2="84250"/>
                        <a14:foregroundMark x1="36500" y1="82750" x2="36500" y2="82750"/>
                        <a14:foregroundMark x1="41750" y1="87000" x2="41750" y2="87000"/>
                        <a14:foregroundMark x1="67250" y1="95750" x2="67250" y2="95750"/>
                        <a14:foregroundMark x1="70000" y1="98750" x2="70000" y2="98750"/>
                        <a14:foregroundMark x1="63500" y1="96750" x2="63500" y2="96750"/>
                        <a14:foregroundMark x1="45000" y1="43000" x2="45000" y2="43000"/>
                        <a14:foregroundMark x1="44000" y1="46250" x2="44000" y2="46250"/>
                        <a14:foregroundMark x1="47250" y1="44250" x2="47250" y2="44250"/>
                        <a14:foregroundMark x1="41250" y1="46250" x2="41250" y2="46250"/>
                        <a14:foregroundMark x1="67500" y1="92000" x2="67500" y2="92000"/>
                        <a14:foregroundMark x1="33250" y1="79500" x2="33250" y2="79500"/>
                        <a14:foregroundMark x1="35000" y1="80000" x2="35000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35360" y="1288279"/>
            <a:ext cx="1964325" cy="1964325"/>
          </a:xfrm>
          <a:prstGeom prst="rect">
            <a:avLst/>
          </a:prstGeom>
        </p:spPr>
      </p:pic>
      <p:sp>
        <p:nvSpPr>
          <p:cNvPr id="24" name="New shape"/>
          <p:cNvSpPr/>
          <p:nvPr>
            <p:custDataLst>
              <p:tags r:id="rId1"/>
            </p:custDataLst>
          </p:nvPr>
        </p:nvSpPr>
        <p:spPr>
          <a:xfrm>
            <a:off x="2528337" y="1197926"/>
            <a:ext cx="5628209" cy="455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75" b="1" dirty="0" smtClean="0">
                <a:solidFill>
                  <a:srgbClr val="FFD8AE"/>
                </a:solidFill>
                <a:latin typeface="微软雅黑" panose="020B0503020204020204" charset="-122"/>
              </a:rPr>
              <a:t>丁丁</a:t>
            </a:r>
            <a:r>
              <a:rPr lang="zh-CN" altLang="en-US" sz="1575" b="1" dirty="0">
                <a:solidFill>
                  <a:srgbClr val="FFD8AE"/>
                </a:solidFill>
                <a:latin typeface="微软雅黑" panose="020B0503020204020204" charset="-122"/>
              </a:rPr>
              <a:t>交给点点一张神秘留言条，上面用符号记录了一条信息</a:t>
            </a:r>
            <a:r>
              <a:rPr lang="zh-CN" altLang="en-US" sz="1575" b="1" dirty="0" smtClean="0">
                <a:solidFill>
                  <a:srgbClr val="FFD8AE"/>
                </a:solidFill>
                <a:latin typeface="微软雅黑" panose="020B0503020204020204" charset="-122"/>
              </a:rPr>
              <a:t>。</a:t>
            </a:r>
            <a:endParaRPr lang="zh-CN" sz="1575" b="0" i="0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287688" y="2330153"/>
            <a:ext cx="2543520" cy="2393805"/>
            <a:chOff x="3821291" y="1841975"/>
            <a:chExt cx="2543520" cy="2393805"/>
          </a:xfrm>
        </p:grpSpPr>
        <p:pic>
          <p:nvPicPr>
            <p:cNvPr id="29" name="图片 28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1841975"/>
              <a:ext cx="432000" cy="4320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1841975"/>
              <a:ext cx="432000" cy="4320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1841975"/>
              <a:ext cx="432000" cy="432000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1841975"/>
              <a:ext cx="432000" cy="4320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1841975"/>
              <a:ext cx="432000" cy="432000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332426"/>
              <a:ext cx="432000" cy="43200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332426"/>
              <a:ext cx="432000" cy="432000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332426"/>
              <a:ext cx="432000" cy="43200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332426"/>
              <a:ext cx="432000" cy="432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332426"/>
              <a:ext cx="432000" cy="43200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822877"/>
              <a:ext cx="432000" cy="43200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822877"/>
              <a:ext cx="432000" cy="43200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822877"/>
              <a:ext cx="432000" cy="43200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822877"/>
              <a:ext cx="432000" cy="4320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803780"/>
              <a:ext cx="432000" cy="4320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822877"/>
              <a:ext cx="432000" cy="4320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803780"/>
              <a:ext cx="432000" cy="4320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803780"/>
              <a:ext cx="432000" cy="432000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803780"/>
              <a:ext cx="432000" cy="432000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803780"/>
              <a:ext cx="432000" cy="43200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313328"/>
              <a:ext cx="432000" cy="43200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313328"/>
              <a:ext cx="432000" cy="432000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313328"/>
              <a:ext cx="432000" cy="43200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313328"/>
              <a:ext cx="432000" cy="432000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313328"/>
              <a:ext cx="432000" cy="432000"/>
            </a:xfrm>
            <a:prstGeom prst="rect">
              <a:avLst/>
            </a:prstGeom>
          </p:spPr>
        </p:pic>
      </p:grpSp>
      <p:graphicFrame>
        <p:nvGraphicFramePr>
          <p:cNvPr id="60" name="表格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31827"/>
              </p:ext>
            </p:extLst>
          </p:nvPr>
        </p:nvGraphicFramePr>
        <p:xfrm>
          <a:off x="2999655" y="1776120"/>
          <a:ext cx="3240361" cy="3525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361">
                  <a:extLst>
                    <a:ext uri="{9D8B030D-6E8A-4147-A177-3AD203B41FA5}">
                      <a16:colId xmlns:a16="http://schemas.microsoft.com/office/drawing/2014/main" val="3117188891"/>
                    </a:ext>
                  </a:extLst>
                </a:gridCol>
              </a:tblGrid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096327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0632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8815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720948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721325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738066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734095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1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>
            <a:avLst/>
          </a:prstGeom>
          <a:ln>
            <a:noFill/>
          </a:ln>
        </p:spPr>
      </p:pic>
      <p:sp>
        <p:nvSpPr>
          <p:cNvPr id="19" name="New shape"/>
          <p:cNvSpPr/>
          <p:nvPr/>
        </p:nvSpPr>
        <p:spPr>
          <a:xfrm>
            <a:off x="984401" y="290415"/>
            <a:ext cx="4152433" cy="496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sym typeface="+mn-ea"/>
              </a:rPr>
              <a:t>神秘留言巧破解</a:t>
            </a:r>
            <a:endParaRPr lang="zh-CN" sz="2000" b="0" i="0" dirty="0">
              <a:solidFill>
                <a:srgbClr val="C00000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45" y="1297800"/>
            <a:ext cx="2311909" cy="202045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207568" y="1556792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D8AE"/>
                </a:solidFill>
                <a:latin typeface="微软雅黑" panose="020B0503020204020204" charset="-122"/>
              </a:rPr>
              <a:t>点点分析这条留言是根据二进制代码编写的，</a:t>
            </a: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如果    表示</a:t>
            </a:r>
            <a:r>
              <a:rPr lang="en-US" altLang="zh-CN" b="1" dirty="0">
                <a:solidFill>
                  <a:srgbClr val="FFD8AE"/>
                </a:solidFill>
                <a:latin typeface="微软雅黑" panose="020B0503020204020204" charset="-122"/>
              </a:rPr>
              <a:t>1</a:t>
            </a: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，</a:t>
            </a:r>
            <a:r>
              <a:rPr lang="zh-CN" altLang="en-US" b="1" dirty="0">
                <a:solidFill>
                  <a:srgbClr val="FFD8AE"/>
                </a:solidFill>
                <a:latin typeface="微软雅黑" panose="020B0503020204020204" charset="-122"/>
              </a:rPr>
              <a:t> </a:t>
            </a: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             表示</a:t>
            </a:r>
            <a:r>
              <a:rPr lang="en-US" altLang="zh-CN" b="1" dirty="0" smtClean="0">
                <a:solidFill>
                  <a:srgbClr val="FFD8AE"/>
                </a:solidFill>
                <a:latin typeface="微软雅黑" panose="020B0503020204020204" charset="-122"/>
              </a:rPr>
              <a:t>0</a:t>
            </a: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，  那么</a:t>
            </a:r>
            <a:r>
              <a:rPr lang="zh-CN" altLang="en-US" b="1" dirty="0">
                <a:solidFill>
                  <a:srgbClr val="FFD8AE"/>
                </a:solidFill>
                <a:latin typeface="微软雅黑" panose="020B0503020204020204" charset="-122"/>
              </a:rPr>
              <a:t>这张留言条上的信息可以翻译为</a:t>
            </a:r>
            <a:r>
              <a:rPr lang="en-US" altLang="zh-CN" b="1" dirty="0">
                <a:solidFill>
                  <a:srgbClr val="FFD8AE"/>
                </a:solidFill>
                <a:latin typeface="微软雅黑" panose="020B0503020204020204" charset="-122"/>
              </a:rPr>
              <a:t>:</a:t>
            </a:r>
            <a:endParaRPr lang="zh-CN" altLang="zh-CN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3" y="1701890"/>
            <a:ext cx="266700" cy="26670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85" y="1725703"/>
            <a:ext cx="219075" cy="219075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2556388" y="3017457"/>
            <a:ext cx="2543520" cy="2393805"/>
            <a:chOff x="3821291" y="1841975"/>
            <a:chExt cx="2543520" cy="2393805"/>
          </a:xfrm>
        </p:grpSpPr>
        <p:pic>
          <p:nvPicPr>
            <p:cNvPr id="51" name="图片 50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1841975"/>
              <a:ext cx="432000" cy="432000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1841975"/>
              <a:ext cx="432000" cy="432000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1841975"/>
              <a:ext cx="432000" cy="432000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1841975"/>
              <a:ext cx="432000" cy="43200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1841975"/>
              <a:ext cx="432000" cy="432000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332426"/>
              <a:ext cx="432000" cy="432000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332426"/>
              <a:ext cx="432000" cy="432000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332426"/>
              <a:ext cx="432000" cy="432000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332426"/>
              <a:ext cx="432000" cy="432000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332426"/>
              <a:ext cx="432000" cy="432000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822877"/>
              <a:ext cx="432000" cy="432000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822877"/>
              <a:ext cx="432000" cy="432000"/>
            </a:xfrm>
            <a:prstGeom prst="rect">
              <a:avLst/>
            </a:prstGeom>
          </p:spPr>
        </p:pic>
        <p:pic>
          <p:nvPicPr>
            <p:cNvPr id="71" name="图片 70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822877"/>
              <a:ext cx="432000" cy="432000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822877"/>
              <a:ext cx="432000" cy="432000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803780"/>
              <a:ext cx="432000" cy="432000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822877"/>
              <a:ext cx="432000" cy="432000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803780"/>
              <a:ext cx="432000" cy="432000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803780"/>
              <a:ext cx="432000" cy="432000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803780"/>
              <a:ext cx="432000" cy="432000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803780"/>
              <a:ext cx="432000" cy="432000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313328"/>
              <a:ext cx="432000" cy="432000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313328"/>
              <a:ext cx="432000" cy="432000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313328"/>
              <a:ext cx="432000" cy="432000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313328"/>
              <a:ext cx="432000" cy="432000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313328"/>
              <a:ext cx="432000" cy="432000"/>
            </a:xfrm>
            <a:prstGeom prst="rect">
              <a:avLst/>
            </a:prstGeom>
          </p:spPr>
        </p:pic>
      </p:grpSp>
      <p:graphicFrame>
        <p:nvGraphicFramePr>
          <p:cNvPr id="84" name="表格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823501"/>
              </p:ext>
            </p:extLst>
          </p:nvPr>
        </p:nvGraphicFramePr>
        <p:xfrm>
          <a:off x="2268355" y="2463424"/>
          <a:ext cx="3240361" cy="3525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361">
                  <a:extLst>
                    <a:ext uri="{9D8B030D-6E8A-4147-A177-3AD203B41FA5}">
                      <a16:colId xmlns:a16="http://schemas.microsoft.com/office/drawing/2014/main" val="3117188891"/>
                    </a:ext>
                  </a:extLst>
                </a:gridCol>
              </a:tblGrid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096327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0632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8815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720948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721325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738066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73409506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997582" y="3550071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00101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997582" y="2996952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01000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93184" y="4761805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</a:rPr>
              <a:t>这些二进制代表什么意思呢？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AutoShape 2" descr="https://img1.zfuhao.com/upload/image/2022/164197344077899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67" b="98400" l="10000" r="90000">
                        <a14:foregroundMark x1="53133" y1="8133" x2="53133" y2="8133"/>
                        <a14:foregroundMark x1="51200" y1="4667" x2="51200" y2="4667"/>
                        <a14:foregroundMark x1="54933" y1="91933" x2="54933" y2="91933"/>
                        <a14:foregroundMark x1="59267" y1="96200" x2="59267" y2="96200"/>
                        <a14:foregroundMark x1="36333" y1="97600" x2="36333" y2="97600"/>
                        <a14:foregroundMark x1="34000" y1="98400" x2="34000" y2="9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794" y="2700610"/>
            <a:ext cx="1788200" cy="17882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5951984" y="4475958"/>
            <a:ext cx="1152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951984" y="4979262"/>
            <a:ext cx="1152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951984" y="5517232"/>
            <a:ext cx="1152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142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4" grpId="0"/>
      <p:bldP spid="8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>
            <a:avLst/>
          </a:prstGeom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637" y="223097"/>
            <a:ext cx="2142808" cy="187266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35560" y="651600"/>
            <a:ext cx="48965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点点还发现留言条背面还附了一张密码表</a:t>
            </a:r>
            <a:endParaRPr lang="zh-CN" altLang="zh-CN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558951"/>
              </p:ext>
            </p:extLst>
          </p:nvPr>
        </p:nvGraphicFramePr>
        <p:xfrm>
          <a:off x="3140363" y="1412776"/>
          <a:ext cx="3919985" cy="4969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997">
                  <a:extLst>
                    <a:ext uri="{9D8B030D-6E8A-4147-A177-3AD203B41FA5}">
                      <a16:colId xmlns:a16="http://schemas.microsoft.com/office/drawing/2014/main" val="1490657662"/>
                    </a:ext>
                  </a:extLst>
                </a:gridCol>
                <a:gridCol w="783997">
                  <a:extLst>
                    <a:ext uri="{9D8B030D-6E8A-4147-A177-3AD203B41FA5}">
                      <a16:colId xmlns:a16="http://schemas.microsoft.com/office/drawing/2014/main" val="2204394946"/>
                    </a:ext>
                  </a:extLst>
                </a:gridCol>
                <a:gridCol w="335768">
                  <a:extLst>
                    <a:ext uri="{9D8B030D-6E8A-4147-A177-3AD203B41FA5}">
                      <a16:colId xmlns:a16="http://schemas.microsoft.com/office/drawing/2014/main" val="3256070366"/>
                    </a:ext>
                  </a:extLst>
                </a:gridCol>
                <a:gridCol w="1232226">
                  <a:extLst>
                    <a:ext uri="{9D8B030D-6E8A-4147-A177-3AD203B41FA5}">
                      <a16:colId xmlns:a16="http://schemas.microsoft.com/office/drawing/2014/main" val="206454233"/>
                    </a:ext>
                  </a:extLst>
                </a:gridCol>
                <a:gridCol w="783997">
                  <a:extLst>
                    <a:ext uri="{9D8B030D-6E8A-4147-A177-3AD203B41FA5}">
                      <a16:colId xmlns:a16="http://schemas.microsoft.com/office/drawing/2014/main" val="1787429949"/>
                    </a:ext>
                  </a:extLst>
                </a:gridCol>
              </a:tblGrid>
              <a:tr h="57989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 anchor="ctr"/>
                </a:tc>
                <a:tc rowSpan="13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n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041927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o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17307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7405828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081325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e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r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677084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401834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g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18422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h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u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670593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i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3687520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j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w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1380568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k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x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9371413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l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332110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m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z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721812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>
            <a:avLst/>
          </a:prstGeom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3182638" y="397684"/>
            <a:ext cx="576064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D8AE"/>
                </a:solidFill>
                <a:latin typeface="微软雅黑" panose="020B0503020204020204" charset="-122"/>
              </a:rPr>
              <a:t>点点对照密码表将丁丁给的神秘留言条进行翻译</a:t>
            </a:r>
            <a:endParaRPr lang="zh-CN" altLang="zh-CN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19760"/>
              </p:ext>
            </p:extLst>
          </p:nvPr>
        </p:nvGraphicFramePr>
        <p:xfrm>
          <a:off x="608535" y="1499874"/>
          <a:ext cx="3919985" cy="4969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997">
                  <a:extLst>
                    <a:ext uri="{9D8B030D-6E8A-4147-A177-3AD203B41FA5}">
                      <a16:colId xmlns:a16="http://schemas.microsoft.com/office/drawing/2014/main" val="1490657662"/>
                    </a:ext>
                  </a:extLst>
                </a:gridCol>
                <a:gridCol w="783997">
                  <a:extLst>
                    <a:ext uri="{9D8B030D-6E8A-4147-A177-3AD203B41FA5}">
                      <a16:colId xmlns:a16="http://schemas.microsoft.com/office/drawing/2014/main" val="2204394946"/>
                    </a:ext>
                  </a:extLst>
                </a:gridCol>
                <a:gridCol w="335768">
                  <a:extLst>
                    <a:ext uri="{9D8B030D-6E8A-4147-A177-3AD203B41FA5}">
                      <a16:colId xmlns:a16="http://schemas.microsoft.com/office/drawing/2014/main" val="3256070366"/>
                    </a:ext>
                  </a:extLst>
                </a:gridCol>
                <a:gridCol w="1232226">
                  <a:extLst>
                    <a:ext uri="{9D8B030D-6E8A-4147-A177-3AD203B41FA5}">
                      <a16:colId xmlns:a16="http://schemas.microsoft.com/office/drawing/2014/main" val="206454233"/>
                    </a:ext>
                  </a:extLst>
                </a:gridCol>
                <a:gridCol w="783997">
                  <a:extLst>
                    <a:ext uri="{9D8B030D-6E8A-4147-A177-3AD203B41FA5}">
                      <a16:colId xmlns:a16="http://schemas.microsoft.com/office/drawing/2014/main" val="1787429949"/>
                    </a:ext>
                  </a:extLst>
                </a:gridCol>
              </a:tblGrid>
              <a:tr h="57989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 anchor="ctr"/>
                </a:tc>
                <a:tc rowSpan="13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n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041927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o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17307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7405828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081325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e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r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677084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401834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g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18422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h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u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670593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i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10111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3687520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j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w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1380568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k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x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9371413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l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332110"/>
                  </a:ext>
                </a:extLst>
              </a:tr>
              <a:tr h="3414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01101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m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z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7218122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375921" y="1606769"/>
            <a:ext cx="2543520" cy="2393805"/>
            <a:chOff x="3821291" y="1841975"/>
            <a:chExt cx="2543520" cy="2393805"/>
          </a:xfrm>
        </p:grpSpPr>
        <p:pic>
          <p:nvPicPr>
            <p:cNvPr id="8" name="图片 7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1841975"/>
              <a:ext cx="432000" cy="432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1841975"/>
              <a:ext cx="432000" cy="432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1841975"/>
              <a:ext cx="432000" cy="432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1841975"/>
              <a:ext cx="432000" cy="4320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1841975"/>
              <a:ext cx="432000" cy="4320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332426"/>
              <a:ext cx="432000" cy="432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332426"/>
              <a:ext cx="432000" cy="4320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332426"/>
              <a:ext cx="432000" cy="4320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332426"/>
              <a:ext cx="432000" cy="43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332426"/>
              <a:ext cx="432000" cy="432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2822877"/>
              <a:ext cx="432000" cy="432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2822877"/>
              <a:ext cx="432000" cy="4320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2822877"/>
              <a:ext cx="432000" cy="432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2822877"/>
              <a:ext cx="432000" cy="4320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803780"/>
              <a:ext cx="432000" cy="432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2822877"/>
              <a:ext cx="432000" cy="432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803780"/>
              <a:ext cx="432000" cy="432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803780"/>
              <a:ext cx="432000" cy="432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803780"/>
              <a:ext cx="432000" cy="432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803780"/>
              <a:ext cx="432000" cy="432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1291" y="3313328"/>
              <a:ext cx="432000" cy="4320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9171" y="3313328"/>
              <a:ext cx="432000" cy="4320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051" y="3313328"/>
              <a:ext cx="432000" cy="432000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931" y="3313328"/>
              <a:ext cx="432000" cy="4320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811" y="3313328"/>
              <a:ext cx="432000" cy="432000"/>
            </a:xfrm>
            <a:prstGeom prst="rect">
              <a:avLst/>
            </a:prstGeom>
          </p:spPr>
        </p:pic>
      </p:grp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90081"/>
              </p:ext>
            </p:extLst>
          </p:nvPr>
        </p:nvGraphicFramePr>
        <p:xfrm>
          <a:off x="5087888" y="1052736"/>
          <a:ext cx="3240361" cy="3525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361">
                  <a:extLst>
                    <a:ext uri="{9D8B030D-6E8A-4147-A177-3AD203B41FA5}">
                      <a16:colId xmlns:a16="http://schemas.microsoft.com/office/drawing/2014/main" val="3117188891"/>
                    </a:ext>
                  </a:extLst>
                </a:gridCol>
              </a:tblGrid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096327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0632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88159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720948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721325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738066"/>
                  </a:ext>
                </a:extLst>
              </a:tr>
              <a:tr h="50358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73409506"/>
                  </a:ext>
                </a:extLst>
              </a:tr>
            </a:tbl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8817115" y="2139383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00101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17115" y="1586264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01000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17114" y="2629834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01100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817113" y="3120285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01100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17113" y="3657620"/>
            <a:ext cx="12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01111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88617" y="20675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e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291411" y="1560439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h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288616" y="2594376"/>
            <a:ext cx="106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____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91407" y="312028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____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263803" y="361057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____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436" y="4876343"/>
            <a:ext cx="1800199" cy="1573251"/>
          </a:xfrm>
          <a:prstGeom prst="rect">
            <a:avLst/>
          </a:prstGeom>
        </p:spPr>
      </p:pic>
      <p:sp>
        <p:nvSpPr>
          <p:cNvPr id="46" name="矩形标注 45"/>
          <p:cNvSpPr/>
          <p:nvPr/>
        </p:nvSpPr>
        <p:spPr>
          <a:xfrm>
            <a:off x="7281417" y="4262699"/>
            <a:ext cx="1756177" cy="864096"/>
          </a:xfrm>
          <a:prstGeom prst="wedgeRectCallout">
            <a:avLst>
              <a:gd name="adj1" fmla="val -105585"/>
              <a:gd name="adj2" fmla="val 45398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 smtClean="0"/>
          </a:p>
          <a:p>
            <a:pPr algn="ctr"/>
            <a:r>
              <a:rPr lang="zh-CN" altLang="en-US" sz="1400" dirty="0" smtClean="0">
                <a:solidFill>
                  <a:schemeClr val="tx1"/>
                </a:solidFill>
              </a:rPr>
              <a:t>哦！丁丁给我说的是</a:t>
            </a:r>
            <a:r>
              <a:rPr lang="zh-CN" altLang="en-US" sz="1400" dirty="0" smtClean="0"/>
              <a:t> </a:t>
            </a:r>
            <a:r>
              <a:rPr lang="en-US" altLang="zh-CN" sz="1400" dirty="0" smtClean="0">
                <a:solidFill>
                  <a:srgbClr val="FF0000"/>
                </a:solidFill>
              </a:rPr>
              <a:t>hello</a:t>
            </a:r>
            <a:endParaRPr lang="zh-CN" altLang="en-US" sz="1400" dirty="0">
              <a:solidFill>
                <a:srgbClr val="FF0000"/>
              </a:solidFill>
            </a:endParaRPr>
          </a:p>
          <a:p>
            <a:pPr algn="ctr"/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608535" y="4262699"/>
            <a:ext cx="1527025" cy="390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23392" y="3181347"/>
            <a:ext cx="1527025" cy="390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623391" y="5685266"/>
            <a:ext cx="1527025" cy="390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723751" y="2072097"/>
            <a:ext cx="1527025" cy="390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687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" grpId="0"/>
      <p:bldP spid="41" grpId="0"/>
      <p:bldP spid="42" grpId="0"/>
      <p:bldP spid="43" grpId="0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1598793"/>
            <a:ext cx="925200" cy="925200"/>
          </a:xfrm>
          <a:prstGeom prst="rect">
            <a:avLst/>
          </a:prstGeom>
          <a:ln>
            <a:noFill/>
          </a:ln>
        </p:spPr>
      </p:pic>
      <p:sp>
        <p:nvSpPr>
          <p:cNvPr id="19" name="New shape"/>
          <p:cNvSpPr/>
          <p:nvPr/>
        </p:nvSpPr>
        <p:spPr>
          <a:xfrm>
            <a:off x="842702" y="305779"/>
            <a:ext cx="2994593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sym typeface="+mn-ea"/>
              </a:rPr>
              <a:t>神秘留言巧破解</a:t>
            </a:r>
            <a:endParaRPr lang="zh-CN" sz="2000" b="0" i="0" dirty="0">
              <a:solidFill>
                <a:srgbClr val="C00000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50" l="10000" r="90000">
                        <a14:foregroundMark x1="30500" y1="84250" x2="30500" y2="84250"/>
                        <a14:foregroundMark x1="36500" y1="82750" x2="36500" y2="82750"/>
                        <a14:foregroundMark x1="41750" y1="87000" x2="41750" y2="87000"/>
                        <a14:foregroundMark x1="67250" y1="95750" x2="67250" y2="95750"/>
                        <a14:foregroundMark x1="70000" y1="98750" x2="70000" y2="98750"/>
                        <a14:foregroundMark x1="63500" y1="96750" x2="63500" y2="96750"/>
                        <a14:foregroundMark x1="45000" y1="43000" x2="45000" y2="43000"/>
                        <a14:foregroundMark x1="44000" y1="46250" x2="44000" y2="46250"/>
                        <a14:foregroundMark x1="47250" y1="44250" x2="47250" y2="44250"/>
                        <a14:foregroundMark x1="41250" y1="46250" x2="41250" y2="46250"/>
                        <a14:foregroundMark x1="67500" y1="92000" x2="67500" y2="92000"/>
                        <a14:foregroundMark x1="33250" y1="79500" x2="33250" y2="79500"/>
                        <a14:foregroundMark x1="35000" y1="80000" x2="35000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42701" y="1788059"/>
            <a:ext cx="2537103" cy="253710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20020" y="1788059"/>
            <a:ext cx="3287115" cy="2872714"/>
          </a:xfrm>
          <a:prstGeom prst="rect">
            <a:avLst/>
          </a:prstGeom>
        </p:spPr>
      </p:pic>
      <p:sp>
        <p:nvSpPr>
          <p:cNvPr id="51" name="矩形标注 50"/>
          <p:cNvSpPr/>
          <p:nvPr/>
        </p:nvSpPr>
        <p:spPr>
          <a:xfrm>
            <a:off x="3241689" y="2141689"/>
            <a:ext cx="1751418" cy="935560"/>
          </a:xfrm>
          <a:prstGeom prst="wedgeRectCallout">
            <a:avLst>
              <a:gd name="adj1" fmla="val -70252"/>
              <a:gd name="adj2" fmla="val 41449"/>
            </a:avLst>
          </a:prstGeom>
          <a:solidFill>
            <a:schemeClr val="accent6">
              <a:lumMod val="60000"/>
              <a:lumOff val="4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FF0000"/>
                </a:solidFill>
              </a:rPr>
              <a:t>Hello,</a:t>
            </a:r>
            <a:r>
              <a:rPr lang="zh-CN" altLang="en-US" sz="1400" dirty="0" smtClean="0">
                <a:solidFill>
                  <a:schemeClr val="tx1"/>
                </a:solidFill>
              </a:rPr>
              <a:t>点点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54" name="矩形标注 53"/>
          <p:cNvSpPr/>
          <p:nvPr/>
        </p:nvSpPr>
        <p:spPr>
          <a:xfrm>
            <a:off x="6102050" y="1218314"/>
            <a:ext cx="1756177" cy="864096"/>
          </a:xfrm>
          <a:prstGeom prst="wedgeRectCallout">
            <a:avLst>
              <a:gd name="adj1" fmla="val 87959"/>
              <a:gd name="adj2" fmla="val 55018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 smtClean="0"/>
          </a:p>
          <a:p>
            <a:pPr algn="ctr"/>
            <a:r>
              <a:rPr lang="en-US" altLang="zh-CN" sz="1400" dirty="0" smtClean="0">
                <a:solidFill>
                  <a:srgbClr val="FF0000"/>
                </a:solidFill>
              </a:rPr>
              <a:t>Hello,</a:t>
            </a:r>
            <a:r>
              <a:rPr lang="zh-CN" altLang="en-US" sz="1400" dirty="0">
                <a:solidFill>
                  <a:schemeClr val="tx1"/>
                </a:solidFill>
              </a:rPr>
              <a:t>丁丁</a:t>
            </a:r>
            <a:endParaRPr lang="zh-CN" altLang="en-US" sz="1400" dirty="0">
              <a:solidFill>
                <a:srgbClr val="FF0000"/>
              </a:solidFill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3019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51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1598793"/>
            <a:ext cx="925200" cy="925200"/>
          </a:xfrm>
          <a:prstGeom prst="rect">
            <a:avLst/>
          </a:prstGeom>
          <a:ln>
            <a:noFill/>
          </a:ln>
        </p:spPr>
      </p:pic>
      <p:sp>
        <p:nvSpPr>
          <p:cNvPr id="19" name="New shape"/>
          <p:cNvSpPr/>
          <p:nvPr/>
        </p:nvSpPr>
        <p:spPr>
          <a:xfrm>
            <a:off x="842702" y="325151"/>
            <a:ext cx="2994593" cy="499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  <a:sym typeface="+mn-ea"/>
              </a:rPr>
              <a:t>课堂练习</a:t>
            </a:r>
            <a:endParaRPr lang="zh-CN" sz="2000" b="0" i="0" dirty="0">
              <a:solidFill>
                <a:srgbClr val="C00000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50" l="10000" r="90000">
                        <a14:foregroundMark x1="30500" y1="84250" x2="30500" y2="84250"/>
                        <a14:foregroundMark x1="36500" y1="82750" x2="36500" y2="82750"/>
                        <a14:foregroundMark x1="41750" y1="87000" x2="41750" y2="87000"/>
                        <a14:foregroundMark x1="67250" y1="95750" x2="67250" y2="95750"/>
                        <a14:foregroundMark x1="70000" y1="98750" x2="70000" y2="98750"/>
                        <a14:foregroundMark x1="63500" y1="96750" x2="63500" y2="96750"/>
                        <a14:foregroundMark x1="45000" y1="43000" x2="45000" y2="43000"/>
                        <a14:foregroundMark x1="44000" y1="46250" x2="44000" y2="46250"/>
                        <a14:foregroundMark x1="47250" y1="44250" x2="47250" y2="44250"/>
                        <a14:foregroundMark x1="41250" y1="46250" x2="41250" y2="46250"/>
                        <a14:foregroundMark x1="67500" y1="92000" x2="67500" y2="92000"/>
                        <a14:foregroundMark x1="33250" y1="79500" x2="33250" y2="79500"/>
                        <a14:foregroundMark x1="35000" y1="80000" x2="35000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63467" y="1143924"/>
            <a:ext cx="1474950" cy="147495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1747" y="3219814"/>
            <a:ext cx="1812700" cy="1584176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340843"/>
              </p:ext>
            </p:extLst>
          </p:nvPr>
        </p:nvGraphicFramePr>
        <p:xfrm>
          <a:off x="1672958" y="2236070"/>
          <a:ext cx="568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9437861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0145608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6676673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946556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5142507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064945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81628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11011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10011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10000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00111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01010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01011</a:t>
                      </a:r>
                      <a:endParaRPr lang="zh-CN" alt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1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098423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400143"/>
              </p:ext>
            </p:extLst>
          </p:nvPr>
        </p:nvGraphicFramePr>
        <p:xfrm>
          <a:off x="1672958" y="4797026"/>
          <a:ext cx="568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9437861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0145608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6676673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946556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5142507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064945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81628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w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u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1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098423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1854021" y="1528872"/>
            <a:ext cx="346113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对照表格将二进制转换成字符</a:t>
            </a:r>
            <a:endParaRPr lang="zh-CN" altLang="zh-CN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54021" y="4179630"/>
            <a:ext cx="360515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D8AE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对照表格将字符转换成二进制</a:t>
            </a:r>
            <a:endParaRPr lang="zh-CN" altLang="zh-CN" dirty="0">
              <a:solidFill>
                <a:srgbClr val="FFFFFF"/>
              </a:solidFill>
              <a:highlight>
                <a:srgbClr val="FFFFFF">
                  <a:alpha val="0"/>
                </a:srgbClr>
              </a:highlight>
              <a:latin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095664"/>
      </p:ext>
    </p:extLst>
  </p:cSld>
  <p:clrMapOvr>
    <a:masterClrMapping/>
  </p:clrMapOvr>
  <p:transition/>
  <p:timing>
    <p:tnLst>
      <p:par>
        <p:cTn id="1" dur="indefinite" restart="never" nodeType="tmRoot"/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135505" y="2092643"/>
            <a:ext cx="7837170" cy="2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9600" b="1" i="0">
                <a:solidFill>
                  <a:srgbClr val="FFFFFF"/>
                </a:solidFill>
                <a:highlight>
                  <a:srgbClr val="FFFFFF">
                    <a:alpha val="0"/>
                  </a:srgbClr>
                </a:highlight>
                <a:latin typeface="微软雅黑" panose="020B0503020204020204" charset="-122"/>
              </a:rPr>
              <a:t>谢 谢 大 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Unix 5.4 unknown"/>
  <p:tag name="AS_OS" val="Unix 5.4 unknown"/>
  <p:tag name="AS_RELEASE_DATE" val="2013.12.17"/>
  <p:tag name="AS_TITLE" val="Spire.Presentation for .NET "/>
  <p:tag name="AS_VERSION" val="2.1.0.0"/>
  <p:tag name="COMMONDATA" val="eyJoZGlkIjoiOGE0NjEwYjQ5OWYwYTMwNjQ1MjgyNWU1MmZmYzM0Nj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1792125984252,&quot;left&quot;:184.251968503937,&quot;top&quot;:196.31070866141732,&quot;width&quot;:653.273543307086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1792125984252,&quot;left&quot;:184.251968503937,&quot;top&quot;:196.31070866141732,&quot;width&quot;:653.2735433070866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305</Words>
  <Application>Microsoft Office PowerPoint</Application>
  <PresentationFormat>宽屏</PresentationFormat>
  <Paragraphs>152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吴光永</dc:creator>
  <cp:lastModifiedBy>吴光永</cp:lastModifiedBy>
  <cp:revision>82</cp:revision>
  <dcterms:created xsi:type="dcterms:W3CDTF">2024-03-06T01:42:00Z</dcterms:created>
  <dcterms:modified xsi:type="dcterms:W3CDTF">2024-06-02T10:14:18Z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0F6B43F1837A4FB39ECF78BE41FBE3F1_12</vt:lpwstr>
  </property>
  <property fmtid="{D5CDD505-2E9C-101B-9397-08002B2CF9AE}" pid="3" name="KSOProductBuildVer">
    <vt:lpwstr>2052-12.1.0.16388</vt:lpwstr>
  </property>
</Properties>
</file>